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42"/>
  </p:notesMasterIdLst>
  <p:sldIdLst>
    <p:sldId id="362" r:id="rId3"/>
    <p:sldId id="354" r:id="rId4"/>
    <p:sldId id="376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303" r:id="rId19"/>
    <p:sldId id="336" r:id="rId20"/>
    <p:sldId id="337" r:id="rId21"/>
    <p:sldId id="363" r:id="rId22"/>
    <p:sldId id="321" r:id="rId23"/>
    <p:sldId id="372" r:id="rId24"/>
    <p:sldId id="373" r:id="rId25"/>
    <p:sldId id="374" r:id="rId26"/>
    <p:sldId id="377" r:id="rId27"/>
    <p:sldId id="379" r:id="rId28"/>
    <p:sldId id="380" r:id="rId29"/>
    <p:sldId id="383" r:id="rId30"/>
    <p:sldId id="384" r:id="rId31"/>
    <p:sldId id="385" r:id="rId32"/>
    <p:sldId id="386" r:id="rId33"/>
    <p:sldId id="391" r:id="rId34"/>
    <p:sldId id="393" r:id="rId35"/>
    <p:sldId id="392" r:id="rId36"/>
    <p:sldId id="328" r:id="rId37"/>
    <p:sldId id="324" r:id="rId38"/>
    <p:sldId id="322" r:id="rId39"/>
    <p:sldId id="326" r:id="rId40"/>
    <p:sldId id="307" r:id="rId4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42A"/>
    <a:srgbClr val="FF99CC"/>
    <a:srgbClr val="E46C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233" autoAdjust="0"/>
  </p:normalViewPr>
  <p:slideViewPr>
    <p:cSldViewPr>
      <p:cViewPr>
        <p:scale>
          <a:sx n="100" d="100"/>
          <a:sy n="100" d="100"/>
        </p:scale>
        <p:origin x="-37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pieChart>
        <c:varyColors val="1"/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9413-FE31-49B9-8646-FFA87310070D}" type="datetimeFigureOut">
              <a:rPr lang="ko-KR" altLang="en-US" smtClean="0"/>
              <a:pPr/>
              <a:t>2020-01-03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368B0-E4C3-489B-9EDD-862E350A98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265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5" y="339502"/>
            <a:ext cx="2105436" cy="4373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66870" y="267494"/>
            <a:ext cx="6577129" cy="648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875712077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2811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Frame 2"/>
          <p:cNvSpPr/>
          <p:nvPr userDrawn="1"/>
        </p:nvSpPr>
        <p:spPr>
          <a:xfrm>
            <a:off x="485315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4518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Frame 14"/>
          <p:cNvSpPr/>
          <p:nvPr userDrawn="1"/>
        </p:nvSpPr>
        <p:spPr>
          <a:xfrm>
            <a:off x="2557022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56225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6"/>
          <p:cNvSpPr/>
          <p:nvPr userDrawn="1"/>
        </p:nvSpPr>
        <p:spPr>
          <a:xfrm>
            <a:off x="4628729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932" y="1243802"/>
            <a:ext cx="1714726" cy="1666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Frame 18"/>
          <p:cNvSpPr/>
          <p:nvPr userDrawn="1"/>
        </p:nvSpPr>
        <p:spPr>
          <a:xfrm>
            <a:off x="6700436" y="1131590"/>
            <a:ext cx="1944216" cy="3384376"/>
          </a:xfrm>
          <a:prstGeom prst="frame">
            <a:avLst>
              <a:gd name="adj1" fmla="val 18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96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04248" y="307249"/>
            <a:ext cx="2016224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307249"/>
            <a:ext cx="374441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9144" y="1259703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331352" y="3116468"/>
            <a:ext cx="1728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31160" y="1259511"/>
            <a:ext cx="1728192" cy="17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9144" y="3116276"/>
            <a:ext cx="172819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03560" y="1259511"/>
            <a:ext cx="4464496" cy="35849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9547486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9632" y="483518"/>
            <a:ext cx="3463180" cy="41764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4410801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85875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GoogleSlides\002-기본자료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706"/>
            <a:ext cx="3744416" cy="3733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4706" y="874686"/>
            <a:ext cx="3441499" cy="234513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1632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57696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91039647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18" y="896439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47454" y="1034587"/>
            <a:ext cx="1080120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97095" y="1181296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9031280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15816" y="0"/>
            <a:ext cx="331236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5657092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6796964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5740" y="468065"/>
            <a:ext cx="403244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312" y="46806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6312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700660" y="2628305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700436" y="468065"/>
            <a:ext cx="2016224" cy="2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82018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971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1971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980356" y="195485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80356" y="2643758"/>
            <a:ext cx="2945595" cy="23206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5856" y="195485"/>
            <a:ext cx="2593954" cy="4774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2598099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U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" y="708009"/>
            <a:ext cx="1793463" cy="3725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92500" y="483518"/>
            <a:ext cx="72515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888934133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07854"/>
            <a:ext cx="9144000" cy="4642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79602"/>
            <a:ext cx="9144000" cy="2823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44000" cy="25717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C22286-2C30-4CEC-9D28-2B0E3D1D0055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AEB2E61-F0D7-4817-BA86-5B646BFA8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03-Jan-20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9474331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77526120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123478"/>
            <a:ext cx="838842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699542"/>
            <a:ext cx="838842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Googleslidesppt\02-GSppt-Contents-Kim\20170215\02-abs\businessman-with-city-vew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4408" y="3435846"/>
            <a:ext cx="757546" cy="1573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597295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9047034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3838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582006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3728" y="123478"/>
            <a:ext cx="70202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23728" y="699542"/>
            <a:ext cx="70202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6191571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 cstate="print">
            <a:alphaModFix amt="2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2" r:id="rId3"/>
    <p:sldLayoutId id="2147483662" r:id="rId4"/>
    <p:sldLayoutId id="2147483664" r:id="rId5"/>
    <p:sldLayoutId id="2147483665" r:id="rId6"/>
    <p:sldLayoutId id="2147483663" r:id="rId7"/>
    <p:sldLayoutId id="2147483667" r:id="rId8"/>
    <p:sldLayoutId id="2147483661" r:id="rId9"/>
    <p:sldLayoutId id="2147483666" r:id="rId10"/>
    <p:sldLayoutId id="2147483655" r:id="rId11"/>
    <p:sldLayoutId id="2147483668" r:id="rId12"/>
    <p:sldLayoutId id="2147483669" r:id="rId13"/>
    <p:sldLayoutId id="2147483673" r:id="rId14"/>
    <p:sldLayoutId id="2147483674" r:id="rId15"/>
    <p:sldLayoutId id="2147483675" r:id="rId16"/>
    <p:sldLayoutId id="2147483670" r:id="rId17"/>
    <p:sldLayoutId id="2147483671" r:id="rId18"/>
    <p:sldLayoutId id="2147483672" r:id="rId19"/>
    <p:sldLayoutId id="2147483656" r:id="rId20"/>
  </p:sldLayoutIdLst>
  <p:transition spd="slow"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6" r:id="rId2"/>
    <p:sldLayoutId id="2147483677" r:id="rId3"/>
    <p:sldLayoutId id="2147483691" r:id="rId4"/>
    <p:sldLayoutId id="2147483690" r:id="rId5"/>
  </p:sldLayoutIdLst>
  <p:transition spd="slow">
    <p:wipe dir="r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Chandil Polytechnic Chandil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552950"/>
            <a:ext cx="914400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33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914400" cy="666750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9" name="Rectangle 8"/>
          <p:cNvSpPr/>
          <p:nvPr/>
        </p:nvSpPr>
        <p:spPr>
          <a:xfrm>
            <a:off x="0" y="742950"/>
            <a:ext cx="9144000" cy="381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Welcome to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Chandil Polytechnic, Chandil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450w-6851529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76350"/>
            <a:ext cx="4541361" cy="2857082"/>
          </a:xfrm>
        </p:spPr>
      </p:pic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2374418"/>
            <a:ext cx="4038600" cy="2769082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jis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Acceleration Due to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4950"/>
            <a:ext cx="8229600" cy="339447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Acceleration produce in freely falling body towards the centre of the earth is called acceleration due gravity. It is denoted by the  alphabet “g”. It’s value is approximately    9.8 m/square second                                  (In S.I. system of unit)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pic>
        <p:nvPicPr>
          <p:cNvPr id="7" name="Picture 6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/>
          <a:lstStyle/>
          <a:p>
            <a:r>
              <a:rPr lang="en-US" dirty="0" smtClean="0"/>
              <a:t>Variation of “g” with Altitude</a:t>
            </a:r>
            <a:endParaRPr lang="en-US" dirty="0"/>
          </a:p>
        </p:txBody>
      </p:sp>
      <p:pic>
        <p:nvPicPr>
          <p:cNvPr id="4" name="Content Placeholder 3" descr="gravitation-4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790700"/>
            <a:ext cx="3733800" cy="3352800"/>
          </a:xfrm>
        </p:spPr>
      </p:pic>
      <p:pic>
        <p:nvPicPr>
          <p:cNvPr id="5" name="Picture 4" descr="gravitation-48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85950"/>
            <a:ext cx="3962400" cy="2971800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jis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of “g” with Depth</a:t>
            </a:r>
            <a:endParaRPr lang="en-US" dirty="0"/>
          </a:p>
        </p:txBody>
      </p:sp>
      <p:pic>
        <p:nvPicPr>
          <p:cNvPr id="4" name="Content Placeholder 3" descr="dept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76350"/>
            <a:ext cx="6705600" cy="36576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857250"/>
          </a:xfrm>
        </p:spPr>
        <p:txBody>
          <a:bodyPr/>
          <a:lstStyle/>
          <a:p>
            <a:r>
              <a:rPr lang="en-US" sz="3600" dirty="0" smtClean="0"/>
              <a:t>Variation in “g” with Altitude &amp; Depth</a:t>
            </a:r>
            <a:endParaRPr lang="en-US" sz="3600" dirty="0"/>
          </a:p>
        </p:txBody>
      </p:sp>
      <p:pic>
        <p:nvPicPr>
          <p:cNvPr id="4" name="Content Placeholder 3" descr="Gravitation-Unit-2-C-09-300x2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2550"/>
            <a:ext cx="3657600" cy="2895600"/>
          </a:xfrm>
        </p:spPr>
      </p:pic>
      <p:grpSp>
        <p:nvGrpSpPr>
          <p:cNvPr id="5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8229600" cy="857250"/>
          </a:xfrm>
        </p:spPr>
        <p:txBody>
          <a:bodyPr/>
          <a:lstStyle/>
          <a:p>
            <a:r>
              <a:rPr lang="en-US" dirty="0" smtClean="0"/>
              <a:t>Variation with Latitude</a:t>
            </a:r>
            <a:endParaRPr lang="en-US" dirty="0"/>
          </a:p>
        </p:txBody>
      </p:sp>
      <p:pic>
        <p:nvPicPr>
          <p:cNvPr id="4" name="Content Placeholder 3" descr="gravitation-6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2419350"/>
            <a:ext cx="3886200" cy="2174875"/>
          </a:xfrm>
        </p:spPr>
      </p:pic>
      <p:pic>
        <p:nvPicPr>
          <p:cNvPr id="5" name="Picture 4" descr="Gravitation-Unit-2-B-03-300x2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52550"/>
            <a:ext cx="3276600" cy="2468880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jis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80130_121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123950"/>
            <a:ext cx="5562600" cy="3638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13335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Chandil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Polytechnic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Chandil</a:t>
            </a:r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Chemistry is the branch of science which deals with 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constituents, properties, application etc of the matter.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Engineering Chemistry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DEV\Desktop\chem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43150"/>
            <a:ext cx="4267200" cy="183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Atomic Structure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Metals and Alloys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metallic Engineering materials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Environmental Affects.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Electrochemistry etc.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           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Engineering Chemistry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                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Engineering Chemistry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DEV\Desktop\chem\image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28700"/>
            <a:ext cx="7391400" cy="34480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458200" cy="40005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u="sng" dirty="0" smtClean="0">
                <a:solidFill>
                  <a:srgbClr val="000099"/>
                </a:solidFill>
              </a:rPr>
              <a:t>Basic Science and Humanities</a:t>
            </a:r>
          </a:p>
          <a:p>
            <a:pPr algn="just"/>
            <a:r>
              <a:rPr lang="en-US" u="sng" dirty="0" smtClean="0">
                <a:solidFill>
                  <a:srgbClr val="000099"/>
                </a:solidFill>
              </a:rPr>
              <a:t>Communication Skill</a:t>
            </a:r>
          </a:p>
          <a:p>
            <a:pPr algn="just"/>
            <a:r>
              <a:rPr lang="en-US" u="sng" dirty="0" smtClean="0">
                <a:solidFill>
                  <a:srgbClr val="000099"/>
                </a:solidFill>
              </a:rPr>
              <a:t>Engineering Physics</a:t>
            </a:r>
          </a:p>
          <a:p>
            <a:pPr algn="just"/>
            <a:r>
              <a:rPr lang="en-US" u="sng" dirty="0" smtClean="0">
                <a:solidFill>
                  <a:srgbClr val="000099"/>
                </a:solidFill>
              </a:rPr>
              <a:t>Engineering Chemistry</a:t>
            </a:r>
          </a:p>
          <a:p>
            <a:pPr algn="just"/>
            <a:r>
              <a:rPr lang="en-US" u="sng" dirty="0" smtClean="0">
                <a:solidFill>
                  <a:srgbClr val="000099"/>
                </a:solidFill>
              </a:rPr>
              <a:t>Engineering Mathematics</a:t>
            </a:r>
          </a:p>
          <a:p>
            <a:pPr algn="just"/>
            <a:r>
              <a:rPr lang="en-US" u="sng" dirty="0" smtClean="0">
                <a:solidFill>
                  <a:srgbClr val="000099"/>
                </a:solidFill>
              </a:rPr>
              <a:t>Fundamental of Computer</a:t>
            </a:r>
          </a:p>
          <a:p>
            <a:pPr algn="just"/>
            <a:r>
              <a:rPr lang="en-US" u="sng" dirty="0" smtClean="0">
                <a:solidFill>
                  <a:srgbClr val="000099"/>
                </a:solidFill>
              </a:rPr>
              <a:t>Programming in C.</a:t>
            </a:r>
          </a:p>
          <a:p>
            <a:pPr algn="just"/>
            <a:endParaRPr lang="en-US" u="sng" dirty="0" smtClean="0">
              <a:solidFill>
                <a:srgbClr val="000099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00B0F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solidFill>
              <a:srgbClr val="FF99CC"/>
            </a:solidFill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Chandil Polytechnic Chandil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         Scope of Chemistry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89535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7170" name="Picture 2" descr="C:\Users\DEV\Desktop\chem\importance-of-chemistry-products-of-chemist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399" y="895349"/>
            <a:ext cx="6324601" cy="3581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684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9600" y="1123950"/>
            <a:ext cx="8001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>
              <a:defRPr/>
            </a:pPr>
            <a:endParaRPr lang="en-US" altLang="ko-KR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atinLnBrk="0">
              <a:defRPr/>
            </a:pPr>
            <a:endParaRPr lang="en-US" altLang="ko-KR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80403_112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0477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684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5750"/>
            <a:ext cx="8458200" cy="4572000"/>
          </a:xfrm>
        </p:spPr>
        <p:txBody>
          <a:bodyPr/>
          <a:lstStyle/>
          <a:p>
            <a:pPr algn="ctr">
              <a:buNone/>
            </a:pPr>
            <a:endParaRPr lang="en-US" sz="2000" u="sng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sz="2000" u="sng" dirty="0" smtClean="0">
                <a:solidFill>
                  <a:srgbClr val="00B050"/>
                </a:solidFill>
              </a:rPr>
              <a:t>Electrochemistry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Electrochemistry is the branch of chemistry which  deals with the relation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between  chemical energy and Electrical  energy</a:t>
            </a:r>
            <a:r>
              <a:rPr lang="en-US" sz="2000" dirty="0" smtClean="0"/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                 </a:t>
            </a:r>
            <a:r>
              <a:rPr lang="en-US" sz="2000" b="1" u="sng" dirty="0" smtClean="0">
                <a:solidFill>
                  <a:srgbClr val="00B050"/>
                </a:solidFill>
              </a:rPr>
              <a:t>Faraday’s law of Electrolysis:</a:t>
            </a:r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Faraday’s first law of Electrolysis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Faraday’s second law of Electrolysis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pic>
        <p:nvPicPr>
          <p:cNvPr id="7" name="Picture 6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5750"/>
            <a:ext cx="8458200" cy="4572000"/>
          </a:xfrm>
        </p:spPr>
        <p:txBody>
          <a:bodyPr/>
          <a:lstStyle/>
          <a:p>
            <a:pPr algn="ctr">
              <a:buNone/>
            </a:pPr>
            <a:endParaRPr lang="en-US" sz="2000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00B050"/>
                </a:solidFill>
              </a:rPr>
              <a:t>Faraday’s first law of Electrolysis:</a:t>
            </a:r>
          </a:p>
          <a:p>
            <a:pPr>
              <a:buFont typeface="Wingdings" pitchFamily="2" charset="2"/>
              <a:buChar char="§"/>
            </a:pPr>
            <a:endParaRPr lang="en-US" sz="2000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The amount of substance liberated or deposited at a particular electrode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during electrolysis is directly proportional to the quantity of electricity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passed in the solution.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             </a:t>
            </a:r>
          </a:p>
          <a:p>
            <a:pPr>
              <a:buNone/>
            </a:pPr>
            <a:endParaRPr lang="en-US" sz="2000" b="1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DELL\Desktop\chem\download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571750"/>
            <a:ext cx="2514600" cy="1819275"/>
          </a:xfrm>
          <a:prstGeom prst="rect">
            <a:avLst/>
          </a:prstGeom>
          <a:noFill/>
        </p:spPr>
      </p:pic>
      <p:grpSp>
        <p:nvGrpSpPr>
          <p:cNvPr id="5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5750"/>
            <a:ext cx="8458200" cy="4572000"/>
          </a:xfrm>
        </p:spPr>
        <p:txBody>
          <a:bodyPr/>
          <a:lstStyle/>
          <a:p>
            <a:pPr algn="ctr">
              <a:buNone/>
            </a:pPr>
            <a:endParaRPr lang="en-US" sz="2000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00B050"/>
                </a:solidFill>
              </a:rPr>
              <a:t>Faraday’s second law of Electrolysis:</a:t>
            </a:r>
          </a:p>
          <a:p>
            <a:pPr>
              <a:buFont typeface="Wingdings" pitchFamily="2" charset="2"/>
              <a:buChar char="§"/>
            </a:pPr>
            <a:endParaRPr lang="en-US" sz="2000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When the same quantity of electricity is passed through the solution of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 different electrolytes connected in series, the mass of the substance 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liberated or deposited at the electrodes are directly proportional to their </a:t>
            </a: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equivalent mass.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             </a:t>
            </a:r>
          </a:p>
          <a:p>
            <a:pPr>
              <a:buNone/>
            </a:pPr>
            <a:endParaRPr lang="en-US" sz="2000" b="1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None/>
            </a:pPr>
            <a:endParaRPr lang="en-US" sz="2000" b="1" u="sng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DELL\Desktop\chem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76550"/>
            <a:ext cx="2286000" cy="1803515"/>
          </a:xfrm>
          <a:prstGeom prst="rect">
            <a:avLst/>
          </a:prstGeom>
          <a:noFill/>
        </p:spPr>
      </p:pic>
      <p:grpSp>
        <p:nvGrpSpPr>
          <p:cNvPr id="5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[106] Fundamental of Computer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Course outline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Chandil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Polytechnic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Chandil</a:t>
              </a:r>
              <a:endParaRPr lang="en-US" altLang="ko-K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458200" cy="4000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>
                <a:solidFill>
                  <a:srgbClr val="00B050"/>
                </a:solidFill>
              </a:rPr>
              <a:t>Contents:</a:t>
            </a:r>
          </a:p>
          <a:p>
            <a:r>
              <a:rPr lang="en-US" u="sng" dirty="0" smtClean="0">
                <a:solidFill>
                  <a:srgbClr val="000099"/>
                </a:solidFill>
              </a:rPr>
              <a:t>Introduction to Computer</a:t>
            </a:r>
          </a:p>
          <a:p>
            <a:r>
              <a:rPr lang="en-US" u="sng" dirty="0" smtClean="0">
                <a:solidFill>
                  <a:srgbClr val="000099"/>
                </a:solidFill>
              </a:rPr>
              <a:t>Microsoft Office</a:t>
            </a:r>
          </a:p>
          <a:p>
            <a:r>
              <a:rPr lang="en-US" u="sng" dirty="0" smtClean="0">
                <a:solidFill>
                  <a:srgbClr val="000099"/>
                </a:solidFill>
              </a:rPr>
              <a:t>Introduction to internet</a:t>
            </a:r>
          </a:p>
          <a:p>
            <a:r>
              <a:rPr lang="en-US" u="sng" dirty="0" smtClean="0">
                <a:solidFill>
                  <a:srgbClr val="000099"/>
                </a:solidFill>
              </a:rPr>
              <a:t>HTML</a:t>
            </a:r>
          </a:p>
          <a:p>
            <a:r>
              <a:rPr lang="en-US" u="sng" dirty="0" smtClean="0">
                <a:solidFill>
                  <a:srgbClr val="000099"/>
                </a:solidFill>
              </a:rPr>
              <a:t>Information technology.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00B0F0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solidFill>
              <a:srgbClr val="FF99CC"/>
            </a:solidFill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pPr lvl="6">
              <a:buNone/>
            </a:pPr>
            <a:r>
              <a:rPr lang="en-US" sz="36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 to Computer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Basic elements of a Computer.</a:t>
            </a: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Chandil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Polytechnic,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Chandil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7175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      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Chandil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Polytechnic,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Chandil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3657600" y="158115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Basic components of a computer system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Hardware: Tangible or which can be touched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     Software: Set of instructions about what to do and how to perform 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particluar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task.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rgbClr val="92D050"/>
                  </a:solidFill>
                </a:rPr>
                <a:t>                 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Chandil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Polytechnic,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Chandil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3657600" y="219075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dirty="0" smtClean="0"/>
              <a:t>     Hardware</a:t>
            </a:r>
          </a:p>
          <a:p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1371600" y="2266950"/>
            <a:ext cx="17526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Unit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05600" y="219075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Unit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038600" y="325755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1123950"/>
            <a:ext cx="1600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unit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4648200" y="280035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019800" y="241935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3124200" y="241935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4648200" y="165735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         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895350"/>
            <a:ext cx="487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1</a:t>
            </a:r>
            <a:r>
              <a:rPr lang="en-US" sz="3200" baseline="30000" dirty="0" smtClean="0">
                <a:solidFill>
                  <a:srgbClr val="7030A0"/>
                </a:solidFill>
              </a:rPr>
              <a:t>st</a:t>
            </a:r>
            <a:r>
              <a:rPr lang="en-US" sz="3200" dirty="0" smtClean="0">
                <a:solidFill>
                  <a:srgbClr val="7030A0"/>
                </a:solidFill>
              </a:rPr>
              <a:t> Year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Physics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Chemistry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Computer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Workshop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Language Lab.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Drawing Lab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84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r>
              <a:rPr lang="en-US" sz="2800" b="1" dirty="0" smtClean="0">
                <a:solidFill>
                  <a:schemeClr val="bg1"/>
                </a:solidFill>
              </a:rPr>
              <a:t> Polytechnic,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657600" y="158115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/>
          </a:p>
          <a:p>
            <a:r>
              <a:rPr lang="en-US" sz="2400" dirty="0" smtClean="0"/>
              <a:t>     Software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1504950"/>
            <a:ext cx="1752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05600" y="1657350"/>
            <a:ext cx="1600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Application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19800" y="180975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124200" y="173355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dell\Desktop\MB\img\S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571750"/>
            <a:ext cx="3962400" cy="1961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r>
              <a:rPr lang="en-US" sz="2800" b="1" dirty="0" smtClean="0">
                <a:solidFill>
                  <a:schemeClr val="bg1"/>
                </a:solidFill>
              </a:rPr>
              <a:t> Polytechnic,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0" y="590550"/>
            <a:ext cx="9144000" cy="426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                                      </a:t>
            </a:r>
            <a:r>
              <a:rPr lang="en-US" sz="2800" u="sng" dirty="0" smtClean="0">
                <a:solidFill>
                  <a:srgbClr val="0070C0"/>
                </a:solidFill>
              </a:rPr>
              <a:t>Computer Memory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Primary Memory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 Secondary Memory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 Cache Memory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  Registers.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>
              <a:buAutoNum type="alphaLcParenR"/>
            </a:pPr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dell\Desktop\MB\img\generations-of-compute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33550"/>
            <a:ext cx="5562600" cy="316263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362200" y="895350"/>
            <a:ext cx="34290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Generations of Computer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r>
              <a:rPr lang="en-US" sz="2800" b="1" dirty="0" smtClean="0">
                <a:solidFill>
                  <a:schemeClr val="bg1"/>
                </a:solidFill>
              </a:rPr>
              <a:t> Polytechnic,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dell\Desktop\MB\img\memory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1" y="1123950"/>
            <a:ext cx="6944162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417195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r>
              <a:rPr lang="en-US" sz="2800" b="1" dirty="0" smtClean="0">
                <a:solidFill>
                  <a:schemeClr val="bg1"/>
                </a:solidFill>
              </a:rPr>
              <a:t> Polytechnic, </a:t>
            </a:r>
            <a:r>
              <a:rPr lang="en-US" sz="2800" b="1" dirty="0" err="1" smtClean="0">
                <a:solidFill>
                  <a:schemeClr val="bg1"/>
                </a:solidFill>
              </a:rPr>
              <a:t>Chandil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152400" y="742950"/>
            <a:ext cx="8839200" cy="403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                          </a:t>
            </a:r>
            <a:r>
              <a:rPr lang="en-US" sz="3200" u="sng" dirty="0" smtClean="0">
                <a:solidFill>
                  <a:srgbClr val="7030A0"/>
                </a:solidFill>
              </a:rPr>
              <a:t>Introduction to Internet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History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Web Browser and Web Servers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Hypertext and WWW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dell\Desktop\MB\img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895350"/>
            <a:ext cx="685801" cy="685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solidFill>
                  <a:schemeClr val="bg1"/>
                </a:solidFill>
              </a:rPr>
              <a:t>Laboratory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"/>
            <a:ext cx="914400" cy="666749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 descr="IMG_20180403_111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819150"/>
            <a:ext cx="4851400" cy="36385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-152400" y="-158115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-152400" y="-158115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ko-KR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</a:p>
            <a:p>
              <a:pPr algn="ctr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0" y="-158115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20180403_114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819150"/>
            <a:ext cx="6781800" cy="3810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"/>
            <a:ext cx="914400" cy="666749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 descr="IMG_20180403_114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895350"/>
            <a:ext cx="6400800" cy="37147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handil Polytechnic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jis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"/>
            <a:ext cx="914400" cy="666749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9" name="Picture 8" descr="IMG_20180130_121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895350"/>
            <a:ext cx="5562600" cy="35433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0" name="Picture 9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IMG_20180130_121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123950"/>
            <a:ext cx="5562600" cy="36385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                </a:t>
            </a:r>
            <a:r>
              <a:rPr lang="en-US" sz="3600" dirty="0" smtClean="0">
                <a:solidFill>
                  <a:srgbClr val="7030A0"/>
                </a:solidFill>
              </a:rPr>
              <a:t>What is  Physics????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     </a:t>
            </a:r>
            <a:r>
              <a:rPr lang="en-US" sz="4000" dirty="0" smtClean="0">
                <a:solidFill>
                  <a:srgbClr val="FF0000"/>
                </a:solidFill>
              </a:rPr>
              <a:t>Physics is the branch of science </a:t>
            </a: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  which deals with the nature and              natural phenomenon</a:t>
            </a:r>
            <a:r>
              <a:rPr lang="en-US" sz="2800" dirty="0" smtClean="0"/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Branches of physics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Generally 11 branches of physics. These are as follows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Classical Physics      6. Biophysics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Modern Physics         7.Mechanics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Nuclear Physics         8.Optics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Atomic Physics          9. Acoustics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Geophysics  10. Thermodynamics and  11. Astrophysics</a:t>
            </a:r>
          </a:p>
          <a:p>
            <a:pPr marL="514350" indent="-514350"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8991600" cy="375285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Topics to be covered:</a:t>
            </a:r>
          </a:p>
          <a:p>
            <a:pP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Gravitation</a:t>
            </a:r>
          </a:p>
          <a:p>
            <a:pP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Force and Motion</a:t>
            </a:r>
          </a:p>
          <a:p>
            <a:pP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Sound</a:t>
            </a:r>
          </a:p>
          <a:p>
            <a:pP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Elasticity</a:t>
            </a:r>
          </a:p>
          <a:p>
            <a:pPr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Surface tension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Viscocity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etc</a:t>
            </a:r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b         contents</a:t>
              </a:r>
            </a:p>
          </p:txBody>
        </p:sp>
        <p:pic>
          <p:nvPicPr>
            <p:cNvPr id="6" name="Picture 5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sp>
        <p:nvSpPr>
          <p:cNvPr id="7" name="Rectangle 6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51" name="Rectangle 50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      Laboratory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2" name="Picture 51" descr="jis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1"/>
              <a:ext cx="914400" cy="666749"/>
            </a:xfrm>
            <a:prstGeom prst="rect">
              <a:avLst/>
            </a:prstGeom>
            <a:grpFill/>
          </p:spPr>
        </p:pic>
      </p:grpSp>
      <p:sp>
        <p:nvSpPr>
          <p:cNvPr id="54" name="Rectangle 53"/>
          <p:cNvSpPr/>
          <p:nvPr/>
        </p:nvSpPr>
        <p:spPr>
          <a:xfrm>
            <a:off x="0" y="4933950"/>
            <a:ext cx="9144000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 descr="Chandil Polytechn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9" name="Chart 8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C:\Users\DELL\Desktop\Extra\New folder (2)\IMG_20180403_110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819150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76845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/>
          <a:lstStyle/>
          <a:p>
            <a:r>
              <a:rPr lang="en-US" b="1" u="sng" smtClean="0">
                <a:solidFill>
                  <a:srgbClr val="00B050"/>
                </a:solidFill>
              </a:rPr>
              <a:t/>
            </a:r>
            <a:br>
              <a:rPr lang="en-US" b="1" u="sng" smtClean="0">
                <a:solidFill>
                  <a:srgbClr val="00B050"/>
                </a:solidFill>
              </a:rPr>
            </a:br>
            <a:r>
              <a:rPr lang="en-US" b="1" u="sng" smtClean="0">
                <a:solidFill>
                  <a:srgbClr val="00B050"/>
                </a:solidFill>
              </a:rPr>
              <a:t>Gravity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394472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It is the force of attraction between the      earth and any other object which is lies  on the earth or near the surface of the earth.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C:\Users\ABCD\Desktop\phy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76550"/>
            <a:ext cx="2679700" cy="2097157"/>
          </a:xfrm>
          <a:prstGeom prst="rect">
            <a:avLst/>
          </a:prstGeom>
          <a:noFill/>
        </p:spPr>
      </p:pic>
      <p:pic>
        <p:nvPicPr>
          <p:cNvPr id="5" name="Picture 2" descr="C:\Users\ABCD\Desktop\phy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028950"/>
            <a:ext cx="2438400" cy="1735015"/>
          </a:xfrm>
          <a:prstGeom prst="rect">
            <a:avLst/>
          </a:prstGeom>
          <a:noFill/>
        </p:spPr>
      </p:pic>
      <p:grpSp>
        <p:nvGrpSpPr>
          <p:cNvPr id="6" name="Group 3"/>
          <p:cNvGrpSpPr/>
          <p:nvPr/>
        </p:nvGrpSpPr>
        <p:grpSpPr>
          <a:xfrm>
            <a:off x="0" y="0"/>
            <a:ext cx="9144000" cy="666750"/>
            <a:chOff x="0" y="0"/>
            <a:chExt cx="9144000" cy="666750"/>
          </a:xfrm>
          <a:solidFill>
            <a:srgbClr val="FF99CC"/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 </a:t>
              </a:r>
            </a:p>
            <a:p>
              <a:pPr rtl="1"/>
              <a:r>
                <a:rPr lang="en-US" sz="2800" b="1" dirty="0" smtClean="0">
                  <a:solidFill>
                    <a:schemeClr val="bg1"/>
                  </a:solidFill>
                </a:rPr>
                <a:t>              Chandil Polytechnic Chandil</a:t>
              </a:r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jis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0"/>
              <a:ext cx="914400" cy="666750"/>
            </a:xfrm>
            <a:prstGeom prst="rect">
              <a:avLst/>
            </a:prstGeom>
            <a:grpFill/>
          </p:spPr>
        </p:pic>
      </p:grpSp>
      <p:pic>
        <p:nvPicPr>
          <p:cNvPr id="9" name="Picture 8" descr="Chandil Polytechn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50"/>
            <a:ext cx="53340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Newton’s law of gravitation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4957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Every object attracts  every other objects with a  force. According to this law , “ the 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force of attraction between two point object   is directly proportional to product of their  masses and inversely proportional to the  square of the distance between them.”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This force is act along the line joining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between the centre of the two bodies.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46C0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695</Words>
  <Application>Microsoft Office PowerPoint</Application>
  <PresentationFormat>On-screen Show (16:9)</PresentationFormat>
  <Paragraphs>240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 Gravity</vt:lpstr>
      <vt:lpstr>Newton’s law of gravitation</vt:lpstr>
      <vt:lpstr>Slide 10</vt:lpstr>
      <vt:lpstr> Acceleration Due to Gravity</vt:lpstr>
      <vt:lpstr>Variation of “g” with Altitude</vt:lpstr>
      <vt:lpstr>Variation of “g” with Depth</vt:lpstr>
      <vt:lpstr>Variation in “g” with Altitude &amp; Depth</vt:lpstr>
      <vt:lpstr>Variation with Latitude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DELL</cp:lastModifiedBy>
  <cp:revision>305</cp:revision>
  <dcterms:created xsi:type="dcterms:W3CDTF">2016-12-05T23:26:54Z</dcterms:created>
  <dcterms:modified xsi:type="dcterms:W3CDTF">2020-01-04T02:19:11Z</dcterms:modified>
</cp:coreProperties>
</file>